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7" r:id="rId14"/>
  </p:sldIdLst>
  <p:sldSz cx="14630400" cy="8229600"/>
  <p:notesSz cx="8229600" cy="146304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Merriweather" panose="00000500000000000000" pitchFamily="2" charset="0"/>
      <p:regular r:id="rId20"/>
      <p:bold r:id="rId21"/>
      <p:italic r:id="rId22"/>
      <p:boldItalic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95687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2960965"/>
            <a:ext cx="7416403" cy="154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Understanding Employee Attrition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6350198" y="4873704"/>
            <a:ext cx="74164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 deep dive into key factors influencing employee turnover.</a:t>
            </a:r>
            <a:endParaRPr lang="en-US" sz="19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85654" y="959406"/>
            <a:ext cx="7161371" cy="6244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n-US" sz="39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Strategic Retention Initiatives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6185654" y="1883569"/>
            <a:ext cx="7745492" cy="1196816"/>
          </a:xfrm>
          <a:prstGeom prst="roundRect">
            <a:avLst>
              <a:gd name="adj" fmla="val 9168"/>
            </a:avLst>
          </a:prstGeom>
          <a:solidFill>
            <a:srgbClr val="09151A">
              <a:alpha val="95000"/>
            </a:srgbClr>
          </a:solidFill>
          <a:ln w="22860">
            <a:solidFill>
              <a:srgbClr val="194A99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162794" y="1883569"/>
            <a:ext cx="91440" cy="1196816"/>
          </a:xfrm>
          <a:prstGeom prst="roundRect">
            <a:avLst>
              <a:gd name="adj" fmla="val 91779"/>
            </a:avLst>
          </a:prstGeom>
          <a:solidFill>
            <a:srgbClr val="609DFF"/>
          </a:solidFill>
          <a:ln/>
        </p:spPr>
      </p:sp>
      <p:sp>
        <p:nvSpPr>
          <p:cNvPr id="6" name="Text 3"/>
          <p:cNvSpPr/>
          <p:nvPr/>
        </p:nvSpPr>
        <p:spPr>
          <a:xfrm>
            <a:off x="6476881" y="2106216"/>
            <a:ext cx="2689027" cy="3121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Enhanced Onboarding</a:t>
            </a:r>
            <a:endParaRPr lang="en-US" sz="1950" dirty="0"/>
          </a:p>
        </p:txBody>
      </p:sp>
      <p:sp>
        <p:nvSpPr>
          <p:cNvPr id="7" name="Text 4"/>
          <p:cNvSpPr/>
          <p:nvPr/>
        </p:nvSpPr>
        <p:spPr>
          <a:xfrm>
            <a:off x="6476881" y="2538174"/>
            <a:ext cx="7231618" cy="319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Implement robust mentorship and feedback programs for new hires.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6185654" y="3280172"/>
            <a:ext cx="7745492" cy="1196816"/>
          </a:xfrm>
          <a:prstGeom prst="roundRect">
            <a:avLst>
              <a:gd name="adj" fmla="val 9168"/>
            </a:avLst>
          </a:prstGeom>
          <a:solidFill>
            <a:srgbClr val="09151A">
              <a:alpha val="95000"/>
            </a:srgbClr>
          </a:solidFill>
          <a:ln w="22860">
            <a:solidFill>
              <a:srgbClr val="194A99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6162794" y="3280172"/>
            <a:ext cx="91440" cy="1196816"/>
          </a:xfrm>
          <a:prstGeom prst="roundRect">
            <a:avLst>
              <a:gd name="adj" fmla="val 91779"/>
            </a:avLst>
          </a:prstGeom>
          <a:solidFill>
            <a:srgbClr val="609DFF"/>
          </a:solidFill>
          <a:ln/>
        </p:spPr>
      </p:sp>
      <p:sp>
        <p:nvSpPr>
          <p:cNvPr id="10" name="Text 7"/>
          <p:cNvSpPr/>
          <p:nvPr/>
        </p:nvSpPr>
        <p:spPr>
          <a:xfrm>
            <a:off x="6476881" y="3502819"/>
            <a:ext cx="2497693" cy="3121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Career Development</a:t>
            </a:r>
            <a:endParaRPr lang="en-US" sz="1950" dirty="0"/>
          </a:p>
        </p:txBody>
      </p:sp>
      <p:sp>
        <p:nvSpPr>
          <p:cNvPr id="11" name="Text 8"/>
          <p:cNvSpPr/>
          <p:nvPr/>
        </p:nvSpPr>
        <p:spPr>
          <a:xfrm>
            <a:off x="6476881" y="3934778"/>
            <a:ext cx="7231618" cy="319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Offer clear growth paths and skill development for key roles.</a:t>
            </a:r>
            <a:endParaRPr lang="en-US" sz="1550" dirty="0"/>
          </a:p>
        </p:txBody>
      </p:sp>
      <p:sp>
        <p:nvSpPr>
          <p:cNvPr id="12" name="Shape 9"/>
          <p:cNvSpPr/>
          <p:nvPr/>
        </p:nvSpPr>
        <p:spPr>
          <a:xfrm>
            <a:off x="6185654" y="4676775"/>
            <a:ext cx="7745492" cy="1196816"/>
          </a:xfrm>
          <a:prstGeom prst="roundRect">
            <a:avLst>
              <a:gd name="adj" fmla="val 9168"/>
            </a:avLst>
          </a:prstGeom>
          <a:solidFill>
            <a:srgbClr val="09151A">
              <a:alpha val="95000"/>
            </a:srgbClr>
          </a:solidFill>
          <a:ln w="22860">
            <a:solidFill>
              <a:srgbClr val="194A99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6162794" y="4676775"/>
            <a:ext cx="91440" cy="1196816"/>
          </a:xfrm>
          <a:prstGeom prst="roundRect">
            <a:avLst>
              <a:gd name="adj" fmla="val 91779"/>
            </a:avLst>
          </a:prstGeom>
          <a:solidFill>
            <a:srgbClr val="609DFF"/>
          </a:solidFill>
          <a:ln/>
        </p:spPr>
      </p:sp>
      <p:sp>
        <p:nvSpPr>
          <p:cNvPr id="14" name="Text 11"/>
          <p:cNvSpPr/>
          <p:nvPr/>
        </p:nvSpPr>
        <p:spPr>
          <a:xfrm>
            <a:off x="6476881" y="4899422"/>
            <a:ext cx="2683193" cy="3121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Compensation Review</a:t>
            </a:r>
            <a:endParaRPr lang="en-US" sz="1950" dirty="0"/>
          </a:p>
        </p:txBody>
      </p:sp>
      <p:sp>
        <p:nvSpPr>
          <p:cNvPr id="15" name="Text 12"/>
          <p:cNvSpPr/>
          <p:nvPr/>
        </p:nvSpPr>
        <p:spPr>
          <a:xfrm>
            <a:off x="6476881" y="5331381"/>
            <a:ext cx="7231618" cy="319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Adjust salary structures, especially for entry-level and high-demand roles.</a:t>
            </a:r>
            <a:endParaRPr lang="en-US" sz="1550" dirty="0"/>
          </a:p>
        </p:txBody>
      </p:sp>
      <p:sp>
        <p:nvSpPr>
          <p:cNvPr id="16" name="Shape 13"/>
          <p:cNvSpPr/>
          <p:nvPr/>
        </p:nvSpPr>
        <p:spPr>
          <a:xfrm>
            <a:off x="6185654" y="6073378"/>
            <a:ext cx="7745492" cy="1196816"/>
          </a:xfrm>
          <a:prstGeom prst="roundRect">
            <a:avLst>
              <a:gd name="adj" fmla="val 9168"/>
            </a:avLst>
          </a:prstGeom>
          <a:solidFill>
            <a:srgbClr val="09151A">
              <a:alpha val="95000"/>
            </a:srgbClr>
          </a:solidFill>
          <a:ln w="22860">
            <a:solidFill>
              <a:srgbClr val="194A99"/>
            </a:solidFill>
            <a:prstDash val="solid"/>
          </a:ln>
        </p:spPr>
      </p:sp>
      <p:sp>
        <p:nvSpPr>
          <p:cNvPr id="17" name="Shape 14"/>
          <p:cNvSpPr/>
          <p:nvPr/>
        </p:nvSpPr>
        <p:spPr>
          <a:xfrm>
            <a:off x="6162794" y="6073378"/>
            <a:ext cx="91440" cy="1196816"/>
          </a:xfrm>
          <a:prstGeom prst="roundRect">
            <a:avLst>
              <a:gd name="adj" fmla="val 91779"/>
            </a:avLst>
          </a:prstGeom>
          <a:solidFill>
            <a:srgbClr val="609DFF"/>
          </a:solidFill>
          <a:ln/>
        </p:spPr>
      </p:sp>
      <p:sp>
        <p:nvSpPr>
          <p:cNvPr id="18" name="Text 15"/>
          <p:cNvSpPr/>
          <p:nvPr/>
        </p:nvSpPr>
        <p:spPr>
          <a:xfrm>
            <a:off x="6476881" y="6296025"/>
            <a:ext cx="2497693" cy="3121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Work-Life Balance</a:t>
            </a:r>
            <a:endParaRPr lang="en-US" sz="1950" dirty="0"/>
          </a:p>
        </p:txBody>
      </p:sp>
      <p:sp>
        <p:nvSpPr>
          <p:cNvPr id="19" name="Text 16"/>
          <p:cNvSpPr/>
          <p:nvPr/>
        </p:nvSpPr>
        <p:spPr>
          <a:xfrm>
            <a:off x="6476881" y="6727984"/>
            <a:ext cx="7231618" cy="319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Monitor overtime and introduce flexible schedules to reduce pressure.</a:t>
            </a:r>
            <a:endParaRPr lang="en-US" sz="15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2348AF9-EEC6-427F-A16A-FA012892F1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45"/>
            <a:ext cx="14920856" cy="8381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6707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E7F2A0-36B2-47CE-95CA-7A2545C61930}"/>
              </a:ext>
            </a:extLst>
          </p:cNvPr>
          <p:cNvSpPr txBox="1"/>
          <p:nvPr/>
        </p:nvSpPr>
        <p:spPr>
          <a:xfrm>
            <a:off x="3517751" y="175715"/>
            <a:ext cx="73152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b="1" dirty="0">
                <a:solidFill>
                  <a:schemeClr val="bg1"/>
                </a:solidFill>
              </a:rPr>
              <a:t>CONCLUSION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6C9C90-BDD8-4E00-90DA-59CB3AFC49DE}"/>
              </a:ext>
            </a:extLst>
          </p:cNvPr>
          <p:cNvSpPr txBox="1"/>
          <p:nvPr/>
        </p:nvSpPr>
        <p:spPr>
          <a:xfrm>
            <a:off x="462580" y="1656304"/>
            <a:ext cx="1337175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The HR Attrition Analysis dashboard provides a comprehensive, data-driven view of employee turnover across departments, job roles, compensation levels, demographics, and tenure.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sz="2000" b="1" dirty="0">
                <a:solidFill>
                  <a:schemeClr val="bg1"/>
                </a:solidFill>
              </a:rPr>
              <a:t>The analysis reveals that attrition is primarily driven by lower compensation, overtime workload, early tenure challenges, and high-demand job roles. Employees in operational and customer-facing roles, particularly within R&amp;D and Sales, show the highest risk of attrition.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sz="2000" b="1" dirty="0">
                <a:solidFill>
                  <a:schemeClr val="bg1"/>
                </a:solidFill>
              </a:rPr>
              <a:t>By leveraging these insights, HR leadership can proactively identify high-risk employee segments and implement targeted retention strategies such as compensation restructuring, workload management, and career development programs.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sz="2000" b="1" dirty="0">
                <a:solidFill>
                  <a:schemeClr val="bg1"/>
                </a:solidFill>
              </a:rPr>
              <a:t>Overall, this Power BI solution enables informed decision-making, supports workforce planning, and helps reduce attrition-related costs while improving employee satisfaction and organizational stability.</a:t>
            </a:r>
          </a:p>
        </p:txBody>
      </p:sp>
    </p:spTree>
    <p:extLst>
      <p:ext uri="{BB962C8B-B14F-4D97-AF65-F5344CB8AC3E}">
        <p14:creationId xmlns:p14="http://schemas.microsoft.com/office/powerpoint/2010/main" val="4984327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FB8407B-ED45-488B-9250-E32846C660E9}"/>
              </a:ext>
            </a:extLst>
          </p:cNvPr>
          <p:cNvSpPr txBox="1"/>
          <p:nvPr/>
        </p:nvSpPr>
        <p:spPr>
          <a:xfrm>
            <a:off x="774550" y="-69913"/>
            <a:ext cx="118549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</a:rPr>
              <a:t>RECOMMENDATIONS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E497D3-1822-4386-B9DA-FEA3AEC6D901}"/>
              </a:ext>
            </a:extLst>
          </p:cNvPr>
          <p:cNvSpPr txBox="1"/>
          <p:nvPr/>
        </p:nvSpPr>
        <p:spPr>
          <a:xfrm>
            <a:off x="-1" y="608055"/>
            <a:ext cx="69386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🔹 1. Focus Retention Efforts on High-Attrition Job Roles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53E3C85-2958-438D-94F6-639A6AB4E3AC}"/>
              </a:ext>
            </a:extLst>
          </p:cNvPr>
          <p:cNvSpPr txBox="1"/>
          <p:nvPr/>
        </p:nvSpPr>
        <p:spPr>
          <a:xfrm>
            <a:off x="102197" y="977387"/>
            <a:ext cx="1430229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HR should prioritize retention programs for these roles by introducing clearer career progression paths, role-based incentives, and skill development opportunities.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6598C05-F1D4-45CE-880B-A58C26A8A00E}"/>
              </a:ext>
            </a:extLst>
          </p:cNvPr>
          <p:cNvSpPr txBox="1"/>
          <p:nvPr/>
        </p:nvSpPr>
        <p:spPr>
          <a:xfrm>
            <a:off x="21515" y="1525139"/>
            <a:ext cx="80574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🔹 2.  Address Attrition in Research &amp; Development and Sales Departments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365406-3EC2-4EA5-A5F4-105E68B3A22F}"/>
              </a:ext>
            </a:extLst>
          </p:cNvPr>
          <p:cNvSpPr txBox="1"/>
          <p:nvPr/>
        </p:nvSpPr>
        <p:spPr>
          <a:xfrm>
            <a:off x="102196" y="2091573"/>
            <a:ext cx="1348471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Introduce department-specific engagement strategies such as workload optimization, recognition programs, and periodic role rotation to reduce burnout and job fatigue.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3FF0A56-3546-4C11-87D9-5E47FEA87449}"/>
              </a:ext>
            </a:extLst>
          </p:cNvPr>
          <p:cNvSpPr txBox="1"/>
          <p:nvPr/>
        </p:nvSpPr>
        <p:spPr>
          <a:xfrm>
            <a:off x="-26894" y="2764811"/>
            <a:ext cx="73420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🔹3. Improve Compensation Structure for Lower Salary Slabs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1E9BE27-C013-45CE-9473-115810902F34}"/>
              </a:ext>
            </a:extLst>
          </p:cNvPr>
          <p:cNvSpPr txBox="1"/>
          <p:nvPr/>
        </p:nvSpPr>
        <p:spPr>
          <a:xfrm>
            <a:off x="112951" y="3098927"/>
            <a:ext cx="1417320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Re-evaluate entry-level salary bands and introduce performance-linked pay or retention bonuses to improve employee satisfaction and reduce early exits.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C1692D-5B8B-49A5-9FF1-0DD4FD853D01}"/>
              </a:ext>
            </a:extLst>
          </p:cNvPr>
          <p:cNvSpPr txBox="1"/>
          <p:nvPr/>
        </p:nvSpPr>
        <p:spPr>
          <a:xfrm>
            <a:off x="-1" y="3786545"/>
            <a:ext cx="734209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🔹 4. Reduce </a:t>
            </a:r>
            <a:r>
              <a:rPr lang="en-US" sz="2000" b="1" dirty="0" err="1">
                <a:solidFill>
                  <a:schemeClr val="bg1">
                    <a:lumMod val="95000"/>
                  </a:schemeClr>
                </a:solidFill>
              </a:rPr>
              <a:t>OverTime</a:t>
            </a: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-Related Attrition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DD7E6E8-E94A-42B4-946F-C92CDCD28E24}"/>
              </a:ext>
            </a:extLst>
          </p:cNvPr>
          <p:cNvSpPr txBox="1"/>
          <p:nvPr/>
        </p:nvSpPr>
        <p:spPr>
          <a:xfrm>
            <a:off x="102196" y="4165883"/>
            <a:ext cx="1339865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Implement better workload distribution, flexible working hours, and overtime compensation policies to minimize employee burnout.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34F3346-8556-4EF6-8391-2B03B046A659}"/>
              </a:ext>
            </a:extLst>
          </p:cNvPr>
          <p:cNvSpPr txBox="1"/>
          <p:nvPr/>
        </p:nvSpPr>
        <p:spPr>
          <a:xfrm>
            <a:off x="-26894" y="4919936"/>
            <a:ext cx="734209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🔹 5. Strengthen Engagement for Early and Mid-Career Employees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91B523E-D910-4F3D-8363-3EFB56F14F4F}"/>
              </a:ext>
            </a:extLst>
          </p:cNvPr>
          <p:cNvSpPr txBox="1"/>
          <p:nvPr/>
        </p:nvSpPr>
        <p:spPr>
          <a:xfrm>
            <a:off x="102196" y="5289395"/>
            <a:ext cx="1408713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Introduce mentorship programs, fast-track career growth plans, and continuous learning opportunities to retain high-potential employees.</a:t>
            </a:r>
          </a:p>
          <a:p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D983F1D-955B-4F45-91A5-168434018CC4}"/>
              </a:ext>
            </a:extLst>
          </p:cNvPr>
          <p:cNvSpPr txBox="1"/>
          <p:nvPr/>
        </p:nvSpPr>
        <p:spPr>
          <a:xfrm>
            <a:off x="-26894" y="5964430"/>
            <a:ext cx="734209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🔹 6. Enhance Onboarding and Early Tenure Experience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3BD9E89-6684-442A-9690-21F5779A1449}"/>
              </a:ext>
            </a:extLst>
          </p:cNvPr>
          <p:cNvSpPr txBox="1"/>
          <p:nvPr/>
        </p:nvSpPr>
        <p:spPr>
          <a:xfrm>
            <a:off x="102197" y="6344272"/>
            <a:ext cx="1348471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Improve onboarding processes, provide early performance feedback, and assign mentors during the initial employment phase to improve employee retention.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5C56FB9-6CFD-47FB-9055-52D7AE0E95BB}"/>
              </a:ext>
            </a:extLst>
          </p:cNvPr>
          <p:cNvSpPr txBox="1"/>
          <p:nvPr/>
        </p:nvSpPr>
        <p:spPr>
          <a:xfrm>
            <a:off x="0" y="7052158"/>
            <a:ext cx="92623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🔹 7. Target High-Demand Education Groups with Specialized Retention Plans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59346BC-0D47-4DDD-8C74-F209DE2A782F}"/>
              </a:ext>
            </a:extLst>
          </p:cNvPr>
          <p:cNvSpPr txBox="1"/>
          <p:nvPr/>
        </p:nvSpPr>
        <p:spPr>
          <a:xfrm>
            <a:off x="102196" y="7522910"/>
            <a:ext cx="1395804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Develop specialized career tracks, competitive compensation, and long-term engagement initiatives for employees with high-demand skill sets.</a:t>
            </a:r>
          </a:p>
        </p:txBody>
      </p:sp>
    </p:spTree>
    <p:extLst>
      <p:ext uri="{BB962C8B-B14F-4D97-AF65-F5344CB8AC3E}">
        <p14:creationId xmlns:p14="http://schemas.microsoft.com/office/powerpoint/2010/main" val="22813876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52078" y="524113"/>
            <a:ext cx="4824174" cy="5943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Key Attrition Metrics</a:t>
            </a:r>
            <a:endParaRPr lang="en-US" sz="3700" dirty="0"/>
          </a:p>
        </p:txBody>
      </p:sp>
      <p:sp>
        <p:nvSpPr>
          <p:cNvPr id="4" name="Text 1"/>
          <p:cNvSpPr/>
          <p:nvPr/>
        </p:nvSpPr>
        <p:spPr>
          <a:xfrm>
            <a:off x="6152078" y="1498759"/>
            <a:ext cx="2445782" cy="627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900"/>
              </a:lnSpc>
              <a:buNone/>
            </a:pPr>
            <a:r>
              <a:rPr lang="en-US" sz="4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1470</a:t>
            </a:r>
            <a:endParaRPr lang="en-US" sz="4900" dirty="0"/>
          </a:p>
        </p:txBody>
      </p:sp>
      <p:sp>
        <p:nvSpPr>
          <p:cNvPr id="5" name="Text 2"/>
          <p:cNvSpPr/>
          <p:nvPr/>
        </p:nvSpPr>
        <p:spPr>
          <a:xfrm>
            <a:off x="6186130" y="2363986"/>
            <a:ext cx="2377559" cy="2971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Overall Employees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8835509" y="1498759"/>
            <a:ext cx="2445782" cy="627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900"/>
              </a:lnSpc>
              <a:buNone/>
            </a:pPr>
            <a:r>
              <a:rPr lang="en-US" sz="4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16.1%</a:t>
            </a:r>
            <a:endParaRPr lang="en-US" sz="4900" dirty="0"/>
          </a:p>
        </p:txBody>
      </p:sp>
      <p:sp>
        <p:nvSpPr>
          <p:cNvPr id="7" name="Text 4"/>
          <p:cNvSpPr/>
          <p:nvPr/>
        </p:nvSpPr>
        <p:spPr>
          <a:xfrm>
            <a:off x="8869561" y="2363986"/>
            <a:ext cx="2377559" cy="2971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Attrition Rate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11518940" y="1498759"/>
            <a:ext cx="2445782" cy="627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900"/>
              </a:lnSpc>
              <a:buNone/>
            </a:pPr>
            <a:r>
              <a:rPr lang="en-US" sz="4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36.92</a:t>
            </a:r>
            <a:endParaRPr lang="en-US" sz="4900" dirty="0"/>
          </a:p>
        </p:txBody>
      </p:sp>
      <p:sp>
        <p:nvSpPr>
          <p:cNvPr id="9" name="Text 6"/>
          <p:cNvSpPr/>
          <p:nvPr/>
        </p:nvSpPr>
        <p:spPr>
          <a:xfrm>
            <a:off x="11552992" y="2363986"/>
            <a:ext cx="2377559" cy="2971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Avg Age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8835509" y="3136583"/>
            <a:ext cx="2445782" cy="627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900"/>
              </a:lnSpc>
              <a:buNone/>
            </a:pPr>
            <a:r>
              <a:rPr lang="en-US" sz="4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6.50K</a:t>
            </a:r>
            <a:endParaRPr lang="en-US" sz="4900" dirty="0"/>
          </a:p>
        </p:txBody>
      </p:sp>
      <p:sp>
        <p:nvSpPr>
          <p:cNvPr id="11" name="Text 8"/>
          <p:cNvSpPr/>
          <p:nvPr/>
        </p:nvSpPr>
        <p:spPr>
          <a:xfrm>
            <a:off x="8869561" y="4001810"/>
            <a:ext cx="2377559" cy="2971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Avg Salary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6152078" y="4607957"/>
            <a:ext cx="2445782" cy="627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900"/>
              </a:lnSpc>
              <a:buNone/>
            </a:pPr>
            <a:r>
              <a:rPr lang="en-US" sz="4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7.01</a:t>
            </a:r>
            <a:endParaRPr lang="en-US" sz="4900" dirty="0"/>
          </a:p>
        </p:txBody>
      </p:sp>
      <p:sp>
        <p:nvSpPr>
          <p:cNvPr id="13" name="Text 10"/>
          <p:cNvSpPr/>
          <p:nvPr/>
        </p:nvSpPr>
        <p:spPr>
          <a:xfrm>
            <a:off x="6186130" y="5473184"/>
            <a:ext cx="2377559" cy="2971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Avg Tenure</a:t>
            </a:r>
            <a:endParaRPr lang="en-US" sz="1850" dirty="0"/>
          </a:p>
        </p:txBody>
      </p:sp>
      <p:sp>
        <p:nvSpPr>
          <p:cNvPr id="14" name="Text 11"/>
          <p:cNvSpPr/>
          <p:nvPr/>
        </p:nvSpPr>
        <p:spPr>
          <a:xfrm>
            <a:off x="8835509" y="4607957"/>
            <a:ext cx="2445782" cy="627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900"/>
              </a:lnSpc>
              <a:buNone/>
            </a:pPr>
            <a:r>
              <a:rPr lang="en-US" sz="4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1233</a:t>
            </a:r>
            <a:endParaRPr lang="en-US" sz="4900" dirty="0"/>
          </a:p>
        </p:txBody>
      </p:sp>
      <p:sp>
        <p:nvSpPr>
          <p:cNvPr id="15" name="Text 12"/>
          <p:cNvSpPr/>
          <p:nvPr/>
        </p:nvSpPr>
        <p:spPr>
          <a:xfrm>
            <a:off x="8869561" y="5473184"/>
            <a:ext cx="2377559" cy="2971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Active Employees</a:t>
            </a:r>
            <a:endParaRPr lang="en-US" sz="1850" dirty="0"/>
          </a:p>
        </p:txBody>
      </p:sp>
      <p:sp>
        <p:nvSpPr>
          <p:cNvPr id="16" name="Text 13"/>
          <p:cNvSpPr/>
          <p:nvPr/>
        </p:nvSpPr>
        <p:spPr>
          <a:xfrm>
            <a:off x="11518940" y="4607957"/>
            <a:ext cx="2445782" cy="627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900"/>
              </a:lnSpc>
              <a:buNone/>
            </a:pPr>
            <a:r>
              <a:rPr lang="en-US" sz="4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2.47</a:t>
            </a:r>
            <a:endParaRPr lang="en-US" sz="4900" dirty="0"/>
          </a:p>
        </p:txBody>
      </p:sp>
      <p:sp>
        <p:nvSpPr>
          <p:cNvPr id="17" name="Text 14"/>
          <p:cNvSpPr/>
          <p:nvPr/>
        </p:nvSpPr>
        <p:spPr>
          <a:xfrm>
            <a:off x="11518940" y="5473184"/>
            <a:ext cx="2445782" cy="5943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Avg Job Satisfaction (Attrited)</a:t>
            </a:r>
            <a:endParaRPr lang="en-US" sz="1850" dirty="0"/>
          </a:p>
        </p:txBody>
      </p:sp>
      <p:sp>
        <p:nvSpPr>
          <p:cNvPr id="18" name="Text 15"/>
          <p:cNvSpPr/>
          <p:nvPr/>
        </p:nvSpPr>
        <p:spPr>
          <a:xfrm>
            <a:off x="8835509" y="6542961"/>
            <a:ext cx="2445782" cy="627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900"/>
              </a:lnSpc>
              <a:buNone/>
            </a:pPr>
            <a:r>
              <a:rPr lang="en-US" sz="4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237</a:t>
            </a:r>
            <a:endParaRPr lang="en-US" sz="4900" dirty="0"/>
          </a:p>
        </p:txBody>
      </p:sp>
      <p:sp>
        <p:nvSpPr>
          <p:cNvPr id="19" name="Text 16"/>
          <p:cNvSpPr/>
          <p:nvPr/>
        </p:nvSpPr>
        <p:spPr>
          <a:xfrm>
            <a:off x="8869561" y="7408188"/>
            <a:ext cx="2377559" cy="2971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Total Attrition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22008" y="645795"/>
            <a:ext cx="5871686" cy="7340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750"/>
              </a:lnSpc>
              <a:buNone/>
            </a:pPr>
            <a:r>
              <a:rPr lang="en-US" sz="46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Attrition by Job Role</a:t>
            </a:r>
            <a:endParaRPr lang="en-US" sz="4600" dirty="0"/>
          </a:p>
        </p:txBody>
      </p:sp>
      <p:sp>
        <p:nvSpPr>
          <p:cNvPr id="3" name="Text 1"/>
          <p:cNvSpPr/>
          <p:nvPr/>
        </p:nvSpPr>
        <p:spPr>
          <a:xfrm>
            <a:off x="822008" y="1943457"/>
            <a:ext cx="7562612" cy="15030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Laboratory Technicians and Sales Executives show the highest attrition, followed by Research Scientists and Sales Representatives. Managerial and senior research roles have significantly lower attrition.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822008" y="3681293"/>
            <a:ext cx="2935843" cy="3669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3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Business Meaning:</a:t>
            </a:r>
            <a:endParaRPr lang="en-US" sz="2300" dirty="0"/>
          </a:p>
        </p:txBody>
      </p:sp>
      <p:sp>
        <p:nvSpPr>
          <p:cNvPr id="5" name="Text 3"/>
          <p:cNvSpPr/>
          <p:nvPr/>
        </p:nvSpPr>
        <p:spPr>
          <a:xfrm>
            <a:off x="822008" y="4283035"/>
            <a:ext cx="7562612" cy="11272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Operational and customer-facing roles experience higher employee exits, while leadership and specialized senior roles are more stable.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822008" y="5645110"/>
            <a:ext cx="2935843" cy="3669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3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Action:</a:t>
            </a:r>
            <a:endParaRPr lang="en-US" sz="2300" dirty="0"/>
          </a:p>
        </p:txBody>
      </p:sp>
      <p:sp>
        <p:nvSpPr>
          <p:cNvPr id="7" name="Text 5"/>
          <p:cNvSpPr/>
          <p:nvPr/>
        </p:nvSpPr>
        <p:spPr>
          <a:xfrm>
            <a:off x="822008" y="6246852"/>
            <a:ext cx="7562612" cy="11272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HR should focus retention strategies on Laboratory Technicians and Sales roles by improving career growth paths, workload balance, and incentive structures.</a:t>
            </a:r>
            <a:endParaRPr lang="en-US" sz="180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65168" y="1996321"/>
            <a:ext cx="4850725" cy="164437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1417" y="676870"/>
            <a:ext cx="7205067" cy="7691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Attrition by Department</a:t>
            </a:r>
            <a:endParaRPr lang="en-US" sz="48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417" y="2092047"/>
            <a:ext cx="4802624" cy="164318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272213" y="2036683"/>
            <a:ext cx="7504271" cy="11812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Research &amp; Development department contributes the largest share of attrition, followed by Sales. Human Resources shows minimal attrition.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6272213" y="3464004"/>
            <a:ext cx="3076813" cy="3845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Business Meaning: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6272213" y="4094678"/>
            <a:ext cx="7504271" cy="11812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High attrition in R&amp;D and Sales indicates pressure-heavy roles and competitive job markets, whereas HR roles are relatively stable.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6272213" y="5522000"/>
            <a:ext cx="3076813" cy="3845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Action: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6272213" y="6152674"/>
            <a:ext cx="7504271" cy="11812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HR leadership should prioritize R&amp;D and Sales for retention programs, such as skill development, role rotation, and performance-based rewards.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060966"/>
            <a:ext cx="8230314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Salary's Impact on Attrition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3798" y="2424470"/>
            <a:ext cx="7500699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Employees earning up to $5K salary contribute the highest attrition. Attrition decreases sharply as salary increases, with minimal exits in the highest salary slab.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3798" y="3855720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Business Meaning:</a:t>
            </a:r>
            <a:endParaRPr lang="en-US" sz="2400" dirty="0"/>
          </a:p>
        </p:txBody>
      </p:sp>
      <p:sp>
        <p:nvSpPr>
          <p:cNvPr id="5" name="Text 3"/>
          <p:cNvSpPr/>
          <p:nvPr/>
        </p:nvSpPr>
        <p:spPr>
          <a:xfrm>
            <a:off x="863798" y="4488061"/>
            <a:ext cx="7500699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Compensation is a strong driver of attrition, particularly for lower-paid employees.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3798" y="5524500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Action:</a:t>
            </a:r>
            <a:endParaRPr lang="en-US" sz="2400" dirty="0"/>
          </a:p>
        </p:txBody>
      </p:sp>
      <p:sp>
        <p:nvSpPr>
          <p:cNvPr id="7" name="Text 5"/>
          <p:cNvSpPr/>
          <p:nvPr/>
        </p:nvSpPr>
        <p:spPr>
          <a:xfrm>
            <a:off x="863798" y="6156841"/>
            <a:ext cx="7500699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Revisiting salary structures, especially for entry-level and low-income roles, can significantly reduce attrition.</a:t>
            </a:r>
            <a:endParaRPr lang="en-US" sz="190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4336" y="2480072"/>
            <a:ext cx="4799767" cy="162710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060966"/>
            <a:ext cx="6782276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Overtime and Attrition</a:t>
            </a:r>
            <a:endParaRPr lang="en-US" sz="48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798" y="2480072"/>
            <a:ext cx="4799767" cy="174617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273403" y="2424470"/>
            <a:ext cx="7500699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Employees working overtime show a noticeably higher attrition count compared to those without overtime.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6273403" y="3460909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Business Meaning: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6273403" y="4093250"/>
            <a:ext cx="7500699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Extended working hours and work pressure directly impact employee retention.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6273403" y="5129689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Action: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6273403" y="5762030"/>
            <a:ext cx="7500699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HR should monitor overtime patterns and introduce workload balancing, flexible schedules, or additional compensation for overtime employees.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060966"/>
            <a:ext cx="7082433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Age Group and Attrition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3798" y="2424470"/>
            <a:ext cx="7500699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26–35 age group shows the highest attrition, followed by employees aged 18–25 and 36–45. Attrition is lowest among employees aged 55+.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3798" y="3855720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Business Meaning:</a:t>
            </a:r>
            <a:endParaRPr lang="en-US" sz="2400" dirty="0"/>
          </a:p>
        </p:txBody>
      </p:sp>
      <p:sp>
        <p:nvSpPr>
          <p:cNvPr id="5" name="Text 3"/>
          <p:cNvSpPr/>
          <p:nvPr/>
        </p:nvSpPr>
        <p:spPr>
          <a:xfrm>
            <a:off x="863798" y="4488061"/>
            <a:ext cx="7500699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Early-career and mid-career professionals are more likely to switch jobs for better growth, compensation, or opportunities.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3798" y="5524500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Action:</a:t>
            </a:r>
            <a:endParaRPr lang="en-US" sz="2400" dirty="0"/>
          </a:p>
        </p:txBody>
      </p:sp>
      <p:sp>
        <p:nvSpPr>
          <p:cNvPr id="7" name="Text 5"/>
          <p:cNvSpPr/>
          <p:nvPr/>
        </p:nvSpPr>
        <p:spPr>
          <a:xfrm>
            <a:off x="863798" y="6156841"/>
            <a:ext cx="7500699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Career progression plans, learning programs, and leadership tracks should be strengthened for employees aged 26-35.</a:t>
            </a:r>
            <a:endParaRPr lang="en-US" sz="190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4336" y="2480072"/>
            <a:ext cx="4799767" cy="160793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863560"/>
            <a:ext cx="10752773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Education Background and Attrition</a:t>
            </a:r>
            <a:endParaRPr lang="en-US" sz="48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798" y="2282666"/>
            <a:ext cx="4799767" cy="164675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273403" y="2227064"/>
            <a:ext cx="7500699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Employees from Life Sciences and Medical education backgrounds contribute the highest attrition, followed by Marketing and Technical degrees.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6273403" y="3658314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Business Meaning: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6273403" y="4290655"/>
            <a:ext cx="7500699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Certain education fields face higher market demand, increasing job-switching behavior.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6273403" y="5327094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Action: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6273403" y="5959435"/>
            <a:ext cx="7500699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Retention efforts should include competitive compensation, domain-specific career growth, and long-term engagement plans for high-demand skill groups.</a:t>
            </a:r>
            <a:endParaRPr lang="en-US" sz="19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060966"/>
            <a:ext cx="6170771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Tenure and Attrition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3798" y="2424470"/>
            <a:ext cx="7500699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Attrition is highest during the early years of employment and declines significantly as tenure increases. Long-tenured employees show very low attrition.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3798" y="3855720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Business Meaning:</a:t>
            </a:r>
            <a:endParaRPr lang="en-US" sz="2400" dirty="0"/>
          </a:p>
        </p:txBody>
      </p:sp>
      <p:sp>
        <p:nvSpPr>
          <p:cNvPr id="5" name="Text 3"/>
          <p:cNvSpPr/>
          <p:nvPr/>
        </p:nvSpPr>
        <p:spPr>
          <a:xfrm>
            <a:off x="863798" y="4488061"/>
            <a:ext cx="7500699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Employee exits are most common during the initial years, indicating onboarding and early engagement challenges.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3798" y="5524500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Action:</a:t>
            </a:r>
            <a:endParaRPr lang="en-US" sz="2400" dirty="0"/>
          </a:p>
        </p:txBody>
      </p:sp>
      <p:sp>
        <p:nvSpPr>
          <p:cNvPr id="7" name="Text 5"/>
          <p:cNvSpPr/>
          <p:nvPr/>
        </p:nvSpPr>
        <p:spPr>
          <a:xfrm>
            <a:off x="863798" y="6156841"/>
            <a:ext cx="7500699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Improving onboarding experience, mentorship programs, and early performance feedback can reduce early-stage attrition.</a:t>
            </a:r>
            <a:endParaRPr lang="en-US" sz="190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4336" y="2480072"/>
            <a:ext cx="4799767" cy="164734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</TotalTime>
  <Words>927</Words>
  <Application>Microsoft Office PowerPoint</Application>
  <PresentationFormat>Custom</PresentationFormat>
  <Paragraphs>106</Paragraphs>
  <Slides>13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Calibri</vt:lpstr>
      <vt:lpstr>Merriweather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Abhi chouhan</cp:lastModifiedBy>
  <cp:revision>7</cp:revision>
  <dcterms:created xsi:type="dcterms:W3CDTF">2025-12-26T18:41:49Z</dcterms:created>
  <dcterms:modified xsi:type="dcterms:W3CDTF">2025-12-27T15:55:21Z</dcterms:modified>
</cp:coreProperties>
</file>